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6858000" cx="12192000"/>
  <p:notesSz cx="6858000" cy="9144000"/>
  <p:embeddedFontLst>
    <p:embeddedFont>
      <p:font typeface="Poppins"/>
      <p:regular r:id="rId25"/>
      <p:bold r:id="rId26"/>
      <p:italic r:id="rId27"/>
      <p:boldItalic r:id="rId28"/>
    </p:embeddedFont>
    <p:embeddedFont>
      <p:font typeface="Lat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3" roundtripDataSignature="AMtx7mhesQ4P7+jPc66RCcSeAiS5bs1O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3EB7BB-5BCC-4085-BC7A-F3523EDBFEF8}">
  <a:tblStyle styleId="{F63EB7BB-5BCC-4085-BC7A-F3523EDBFEF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11" Type="http://schemas.openxmlformats.org/officeDocument/2006/relationships/slide" Target="slides/slide5.xml"/><Relationship Id="rId33" Type="http://customschemas.google.com/relationships/presentationmetadata" Target="metadata"/><Relationship Id="rId10" Type="http://schemas.openxmlformats.org/officeDocument/2006/relationships/slide" Target="slides/slide4.xml"/><Relationship Id="rId32" Type="http://schemas.openxmlformats.org/officeDocument/2006/relationships/font" Target="fonts/La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D7meHYiogUE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nup.fft.fr/accueil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575530" y="2878038"/>
            <a:ext cx="9040937" cy="641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La Compétition Chez les Jeunes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513925" y="3697864"/>
            <a:ext cx="11153709" cy="285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Guide complet des étapes du jeu en match : de l'apprentissage ludique au club jusqu'aux tournois officiels homologués.</a:t>
            </a:r>
            <a:endParaRPr/>
          </a:p>
        </p:txBody>
      </p:sp>
      <p:pic>
        <p:nvPicPr>
          <p:cNvPr descr="SAL Saint Priest Tennis (@SALSaintPriestTennis) • Facebook" id="86" name="Google Shape;86;p1"/>
          <p:cNvPicPr preferRelativeResize="0"/>
          <p:nvPr/>
        </p:nvPicPr>
        <p:blipFill rotWithShape="1">
          <a:blip r:embed="rId3">
            <a:alphaModFix/>
          </a:blip>
          <a:srcRect b="29937" l="0" r="-246" t="32442"/>
          <a:stretch/>
        </p:blipFill>
        <p:spPr>
          <a:xfrm>
            <a:off x="3967163" y="218387"/>
            <a:ext cx="4268140" cy="160176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4307849" y="4642120"/>
            <a:ext cx="3576300" cy="587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67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Poppins"/>
                <a:ea typeface="Poppins"/>
                <a:cs typeface="Poppins"/>
                <a:sym typeface="Poppins"/>
              </a:rPr>
              <a:t>THOMAS PRUVOST</a:t>
            </a:r>
            <a:endParaRPr b="1" i="0" sz="30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13924" y="5221863"/>
            <a:ext cx="11153709" cy="294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5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Responsable Sportif du club SAL Tennis</a:t>
            </a:r>
            <a:endParaRPr b="1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1791942" y="278887"/>
            <a:ext cx="8608126" cy="641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Vidéo FFT sur l'école du match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ette vidéo présente de manière simple et dynamique le parcours proposé par la Fédération Française de Tennis à travers l’École du Match, un dispositif progressif permettant aux enfants de moins de 10 ans de découvrir le match, puis la compétition officielle, dans un cadre rassurant et adapté.&#10;&#10;Pensée pour les parents de jeunes joueurs U10, elle explique :&#10;• comment l’enfant apprend à jouer des matchs dès l’école de tennis ;&#10;• les différents niveaux (blanc, violet, rouge, orange, vert) ;&#10;• les étapes menant aux premiers matchs officiels ;&#10;• le rôle essentiel de l’enseignant et du club ;&#10;• les valeurs transmises : plaisir, engagement, respect, confiance, autonomie ;&#10;• les émotions liées au match et comment accompagner son enfant.&#10;&#10;Elle constitue un outil pédagogique pour les clubs, enseignants et dirigeants afin de sensibiliser les familles lors des réunions de rentrée et encourager une participation sereine et progressive à la compétition." id="94" name="Google Shape;94;p2" title="L'école du match et les premiers pas en compétitio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6750" y="1420494"/>
            <a:ext cx="7898500" cy="4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571500" y="476250"/>
            <a:ext cx="11620500" cy="392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 RETENIR DE LA VIDEO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563671" y="2155521"/>
            <a:ext cx="1125254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enfants peuvent faire des matchs dès le format ROUGE (non homologué)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Plateau pédagogique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 libre avec un copain 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563672" y="3867411"/>
            <a:ext cx="1125254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Matchs homologués à partir du format ORANGE (palmarès de l'enfant)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Plateau pédagogique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 défi libre avec un copain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Tournoi individuel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4985620" y="3889722"/>
            <a:ext cx="3576441" cy="694153"/>
          </a:xfrm>
          <a:prstGeom prst="roundRect">
            <a:avLst>
              <a:gd fmla="val 428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 Parcours de Compétition</a:t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696761" y="1624599"/>
            <a:ext cx="3524250" cy="694153"/>
          </a:xfrm>
          <a:prstGeom prst="roundRect">
            <a:avLst>
              <a:gd fmla="val 428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931233" y="1836368"/>
            <a:ext cx="31020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PLATEAU PEDAGOGIQUE</a:t>
            </a:r>
            <a:endParaRPr b="1" i="0" sz="1800" u="none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2789000" y="2741504"/>
            <a:ext cx="3503373" cy="694152"/>
          </a:xfrm>
          <a:prstGeom prst="roundRect">
            <a:avLst>
              <a:gd fmla="val 428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3075663" y="2984588"/>
            <a:ext cx="230028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 MATCHS "DEFI"</a:t>
            </a:r>
            <a:endParaRPr b="1" i="0" sz="1800" u="none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5314036" y="4143244"/>
            <a:ext cx="276284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3. </a:t>
            </a: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 MATCHS PAR EQUIPE</a:t>
            </a:r>
            <a:endParaRPr b="1" i="0" sz="1800" u="none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6697510" y="4964872"/>
            <a:ext cx="4568084" cy="694153"/>
          </a:xfrm>
          <a:prstGeom prst="roundRect">
            <a:avLst>
              <a:gd fmla="val 4285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7036364" y="5218394"/>
            <a:ext cx="33787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4. TOURNOIS HOMOLOGUES</a:t>
            </a:r>
            <a:endParaRPr b="1" i="0" sz="1800" u="none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1951555" y="2424266"/>
            <a:ext cx="533192" cy="694235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1D1B1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3945280" y="3582923"/>
            <a:ext cx="533192" cy="694235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1D1B1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5646731" y="4793771"/>
            <a:ext cx="533192" cy="694235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1D1B10"/>
          </a:solidFill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/>
          <p:nvPr/>
        </p:nvSpPr>
        <p:spPr>
          <a:xfrm>
            <a:off x="4570879" y="2061602"/>
            <a:ext cx="3039036" cy="421902"/>
          </a:xfrm>
          <a:prstGeom prst="roundRect">
            <a:avLst>
              <a:gd fmla="val 50000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5667375" y="3700462"/>
            <a:ext cx="857250" cy="47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5353610" y="2129957"/>
            <a:ext cx="148477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ÉTAPE 1</a:t>
            </a:r>
            <a:endParaRPr b="1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3214389" y="2547937"/>
            <a:ext cx="5763220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Premiers Pas</a:t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1082068" y="3986212"/>
            <a:ext cx="10039069" cy="285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Une découverte progressive du jeu en comptant les points dans un cadre bienveillant et sécurisant.</a:t>
            </a:r>
            <a:endParaRPr b="0" i="0" sz="165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3" name="Google Shape;13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747" y="1950407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4" name="Google Shape;13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747" y="2579057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747" y="3207707"/>
            <a:ext cx="1524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747" y="3836357"/>
            <a:ext cx="15240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8" name="Google Shape;13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2162175"/>
            <a:ext cx="5334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2162175"/>
            <a:ext cx="5334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6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Plateaux du Club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529747" y="1483682"/>
            <a:ext cx="7000875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L'immersion par le jeu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796447" y="1931357"/>
            <a:ext cx="5162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Organisation ponctuelle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Rassemblements festifs organisés régulièrement par l'école de tennis.</a:t>
            </a:r>
            <a:endParaRPr/>
          </a:p>
        </p:txBody>
      </p:sp>
      <p:sp>
        <p:nvSpPr>
          <p:cNvPr id="143" name="Google Shape;143;p6"/>
          <p:cNvSpPr txBox="1"/>
          <p:nvPr/>
        </p:nvSpPr>
        <p:spPr>
          <a:xfrm>
            <a:off x="796447" y="2560007"/>
            <a:ext cx="5162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Supervision par le coach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Encadrement bienveillant pour guider l'arbitrage et le respect des règles.</a:t>
            </a:r>
            <a:endParaRPr/>
          </a:p>
        </p:txBody>
      </p:sp>
      <p:sp>
        <p:nvSpPr>
          <p:cNvPr id="144" name="Google Shape;144;p6"/>
          <p:cNvSpPr txBox="1"/>
          <p:nvPr/>
        </p:nvSpPr>
        <p:spPr>
          <a:xfrm>
            <a:off x="796447" y="3188657"/>
            <a:ext cx="5162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Formats adaptés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Terrains réduits et balles adaptées (rouge, orange, vert) selon le niveau.</a:t>
            </a:r>
            <a:endParaRPr/>
          </a:p>
        </p:txBody>
      </p:sp>
      <p:sp>
        <p:nvSpPr>
          <p:cNvPr id="145" name="Google Shape;145;p6"/>
          <p:cNvSpPr txBox="1"/>
          <p:nvPr/>
        </p:nvSpPr>
        <p:spPr>
          <a:xfrm>
            <a:off x="796447" y="3817307"/>
            <a:ext cx="5162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Objectif plaisir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Se lancer sans la pression de l'enjeu officiel pour prendre confiance.</a:t>
            </a:r>
            <a:endParaRPr/>
          </a:p>
        </p:txBody>
      </p:sp>
      <p:sp>
        <p:nvSpPr>
          <p:cNvPr id="146" name="Google Shape;146;p6"/>
          <p:cNvSpPr/>
          <p:nvPr/>
        </p:nvSpPr>
        <p:spPr>
          <a:xfrm>
            <a:off x="528441" y="4662161"/>
            <a:ext cx="1791484" cy="694153"/>
          </a:xfrm>
          <a:prstGeom prst="roundRect">
            <a:avLst>
              <a:gd fmla="val 4285" name="adj"/>
            </a:avLst>
          </a:prstGeom>
          <a:solidFill>
            <a:srgbClr val="FF0000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Plateaux ROUGE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2386469" y="4662161"/>
            <a:ext cx="1989812" cy="694153"/>
          </a:xfrm>
          <a:prstGeom prst="roundRect">
            <a:avLst>
              <a:gd fmla="val 4285" name="adj"/>
            </a:avLst>
          </a:prstGeom>
          <a:solidFill>
            <a:srgbClr val="FF8000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Plateaux ORANGE</a:t>
            </a:r>
            <a:endParaRPr/>
          </a:p>
        </p:txBody>
      </p:sp>
      <p:sp>
        <p:nvSpPr>
          <p:cNvPr id="148" name="Google Shape;148;p6"/>
          <p:cNvSpPr txBox="1"/>
          <p:nvPr/>
        </p:nvSpPr>
        <p:spPr>
          <a:xfrm>
            <a:off x="1231101" y="5595938"/>
            <a:ext cx="430185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1 PLATEAU / CYCLE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4474141" y="4662160"/>
            <a:ext cx="1718414" cy="694153"/>
          </a:xfrm>
          <a:prstGeom prst="roundRect">
            <a:avLst>
              <a:gd fmla="val 4285" name="adj"/>
            </a:avLst>
          </a:prstGeom>
          <a:solidFill>
            <a:srgbClr val="92D050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Plateaux VERT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/>
          <p:nvPr/>
        </p:nvSpPr>
        <p:spPr>
          <a:xfrm>
            <a:off x="5667375" y="3700462"/>
            <a:ext cx="857250" cy="47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3245643" y="2547937"/>
            <a:ext cx="570071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Matchs Défis</a:t>
            </a:r>
            <a:endParaRPr/>
          </a:p>
        </p:txBody>
      </p:sp>
      <p:sp>
        <p:nvSpPr>
          <p:cNvPr id="156" name="Google Shape;156;p7"/>
          <p:cNvSpPr txBox="1"/>
          <p:nvPr/>
        </p:nvSpPr>
        <p:spPr>
          <a:xfrm>
            <a:off x="1631156" y="3986212"/>
            <a:ext cx="8929687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L'autonomie sur le terrain : affronter ses partenaires de club à son propre rythme.</a:t>
            </a:r>
            <a:endParaRPr/>
          </a:p>
        </p:txBody>
      </p:sp>
      <p:sp>
        <p:nvSpPr>
          <p:cNvPr id="157" name="Google Shape;157;p7"/>
          <p:cNvSpPr/>
          <p:nvPr/>
        </p:nvSpPr>
        <p:spPr>
          <a:xfrm>
            <a:off x="4570879" y="2061602"/>
            <a:ext cx="3039036" cy="421902"/>
          </a:xfrm>
          <a:prstGeom prst="roundRect">
            <a:avLst>
              <a:gd fmla="val 50000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5353610" y="2129957"/>
            <a:ext cx="148477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ÉTAPE </a:t>
            </a: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endParaRPr b="1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71500" y="2552700"/>
            <a:ext cx="5334000" cy="2647950"/>
          </a:xfrm>
          <a:prstGeom prst="roundRect">
            <a:avLst>
              <a:gd fmla="val 43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6286500" y="2552700"/>
            <a:ext cx="5334000" cy="2647950"/>
          </a:xfrm>
          <a:prstGeom prst="roundRect">
            <a:avLst>
              <a:gd fmla="val 43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866775" y="3257550"/>
            <a:ext cx="3295650" cy="1905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6581775" y="3257550"/>
            <a:ext cx="3181350" cy="1905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68" name="Google Shape;1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775" y="2895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1775" y="2895600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Matchs Défis &amp; Matchs Libres</a:t>
            </a:r>
            <a:endParaRPr/>
          </a:p>
        </p:txBody>
      </p:sp>
      <p:sp>
        <p:nvSpPr>
          <p:cNvPr id="171" name="Google Shape;171;p8"/>
          <p:cNvSpPr txBox="1"/>
          <p:nvPr/>
        </p:nvSpPr>
        <p:spPr>
          <a:xfrm>
            <a:off x="866775" y="2847975"/>
            <a:ext cx="35604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Défier un Copain du Club</a:t>
            </a:r>
            <a:endParaRPr/>
          </a:p>
        </p:txBody>
      </p:sp>
      <p:sp>
        <p:nvSpPr>
          <p:cNvPr id="172" name="Google Shape;172;p8"/>
          <p:cNvSpPr txBox="1"/>
          <p:nvPr/>
        </p:nvSpPr>
        <p:spPr>
          <a:xfrm>
            <a:off x="866775" y="3435723"/>
            <a:ext cx="3127842" cy="229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Cadre Amical et Sans Enjeu</a:t>
            </a:r>
            <a:endParaRPr/>
          </a:p>
        </p:txBody>
      </p:sp>
      <p:sp>
        <p:nvSpPr>
          <p:cNvPr id="173" name="Google Shape;173;p8"/>
          <p:cNvSpPr txBox="1"/>
          <p:nvPr/>
        </p:nvSpPr>
        <p:spPr>
          <a:xfrm>
            <a:off x="866775" y="3762375"/>
            <a:ext cx="4838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Les jeunes organisent leurs propres rencontres avec leurs camarades lors des créneaux libres du club. C'est le meilleur moyen de tester ses tactiques, d'apprendre à gérer ses points tout en s'amusant.</a:t>
            </a:r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6581775" y="2847975"/>
            <a:ext cx="344043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333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Match Libre Homologué</a:t>
            </a:r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6581775" y="3390900"/>
            <a:ext cx="561022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Officiel &amp; Palmarès Ten'Up</a:t>
            </a:r>
            <a:endParaRPr/>
          </a:p>
        </p:txBody>
      </p:sp>
      <p:sp>
        <p:nvSpPr>
          <p:cNvPr id="176" name="Google Shape;176;p8"/>
          <p:cNvSpPr txBox="1"/>
          <p:nvPr/>
        </p:nvSpPr>
        <p:spPr>
          <a:xfrm>
            <a:off x="6581775" y="3762375"/>
            <a:ext cx="4838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Un match disputé au club qui compte officiellement pour le classement FFT ! Validé par un enseignant diplômé et saisi directement dans l'application Ten'Up pour alimenter son palmarès personnel.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1555706" y="3163605"/>
            <a:ext cx="3295650" cy="19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Matchs Défis &amp; Matchs Libres</a:t>
            </a:r>
            <a:endParaRPr/>
          </a:p>
        </p:txBody>
      </p:sp>
      <p:sp>
        <p:nvSpPr>
          <p:cNvPr id="184" name="Google Shape;184;p9"/>
          <p:cNvSpPr txBox="1"/>
          <p:nvPr/>
        </p:nvSpPr>
        <p:spPr>
          <a:xfrm>
            <a:off x="1273871" y="2513948"/>
            <a:ext cx="935373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J'envoie un message à mon copain pour le défier (trouver un créneau)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1555706" y="3578791"/>
            <a:ext cx="4869923" cy="229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Terrains assez disponibles le weekend et le mercredi après-midi</a:t>
            </a:r>
            <a:endParaRPr/>
          </a:p>
        </p:txBody>
      </p:sp>
      <p:sp>
        <p:nvSpPr>
          <p:cNvPr id="186" name="Google Shape;186;p9"/>
          <p:cNvSpPr txBox="1"/>
          <p:nvPr/>
        </p:nvSpPr>
        <p:spPr>
          <a:xfrm>
            <a:off x="1550487" y="2785475"/>
            <a:ext cx="4844275" cy="229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Appel ou SMS – si besoin demander le numéro à coach Thomas</a:t>
            </a:r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1153828" y="4921031"/>
            <a:ext cx="4275029" cy="99867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FORMAT 5</a:t>
            </a:r>
            <a:endParaRPr b="1" sz="20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2 SETS à 3 JEUX (Tie break à 2-2  ; en  5 points)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Si 1 set partout, Super Jeu Décisif (SDJ) en 10 points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 LET  &amp; NO AD (pas d'avantage)</a:t>
            </a:r>
            <a:endParaRPr/>
          </a:p>
        </p:txBody>
      </p:sp>
      <p:sp>
        <p:nvSpPr>
          <p:cNvPr id="188" name="Google Shape;188;p9"/>
          <p:cNvSpPr txBox="1"/>
          <p:nvPr/>
        </p:nvSpPr>
        <p:spPr>
          <a:xfrm>
            <a:off x="1273871" y="3307263"/>
            <a:ext cx="84977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Réserver sur l'application Ten'up (réserver un court 1h)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2233123" y="1399718"/>
            <a:ext cx="7725752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50">
                <a:solidFill>
                  <a:srgbClr val="0F172A"/>
                </a:solidFill>
                <a:highlight>
                  <a:srgbClr val="FFFF00"/>
                </a:highlight>
                <a:latin typeface="Poppins"/>
                <a:ea typeface="Poppins"/>
                <a:cs typeface="Poppins"/>
                <a:sym typeface="Poppins"/>
              </a:rPr>
              <a:t>AVOIR TEN'UP &amp; UN BADGE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1557403" y="1259910"/>
            <a:ext cx="747387" cy="768264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9"/>
          <p:cNvSpPr/>
          <p:nvPr/>
        </p:nvSpPr>
        <p:spPr>
          <a:xfrm>
            <a:off x="1561969" y="3952745"/>
            <a:ext cx="3295650" cy="19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 txBox="1"/>
          <p:nvPr/>
        </p:nvSpPr>
        <p:spPr>
          <a:xfrm>
            <a:off x="1269695" y="4075526"/>
            <a:ext cx="935373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Je détermine le format du match</a:t>
            </a:r>
            <a:endParaRPr b="1" sz="1800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1567188" y="4357492"/>
            <a:ext cx="4530086" cy="229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Choisir un format de jeu en fonction du temps à disposition</a:t>
            </a:r>
            <a:endParaRPr/>
          </a:p>
        </p:txBody>
      </p:sp>
      <p:sp>
        <p:nvSpPr>
          <p:cNvPr id="194" name="Google Shape;194;p9"/>
          <p:cNvSpPr txBox="1"/>
          <p:nvPr/>
        </p:nvSpPr>
        <p:spPr>
          <a:xfrm>
            <a:off x="6185115" y="4921030"/>
            <a:ext cx="4275029" cy="998671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FORMAT 6</a:t>
            </a:r>
            <a:endParaRPr b="1" sz="20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2 SETS à 4 JEUX (Tie break à 3-3  ; en  7 points)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Si 1 set partout, Super Jeu Décisif (SDJ) en 10 points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NO LET  &amp; NO AD (pas d'avantage)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Matchs Défis &amp; Matchs Libres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2088063" y="1929401"/>
            <a:ext cx="800718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 la fin du match, le gagnant prend un selfie avec son adversaire et il envoie le score du match à Coach Thomas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 txBox="1"/>
          <p:nvPr/>
        </p:nvSpPr>
        <p:spPr>
          <a:xfrm>
            <a:off x="1273871" y="3641291"/>
            <a:ext cx="963556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Coach Thomas s'occupe d'homologuer le défi et entre le score sur ten'up</a:t>
            </a:r>
            <a:endParaRPr b="1" sz="1800">
              <a:solidFill>
                <a:srgbClr val="0F172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10"/>
          <p:cNvSpPr txBox="1"/>
          <p:nvPr/>
        </p:nvSpPr>
        <p:spPr>
          <a:xfrm>
            <a:off x="2088063" y="5290551"/>
            <a:ext cx="800718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 match apparaît ensuite sur le palmarès des deux enfants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/>
          <p:nvPr/>
        </p:nvSpPr>
        <p:spPr>
          <a:xfrm>
            <a:off x="5667375" y="3857625"/>
            <a:ext cx="857250" cy="47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1"/>
          <p:cNvSpPr txBox="1"/>
          <p:nvPr/>
        </p:nvSpPr>
        <p:spPr>
          <a:xfrm>
            <a:off x="2420540" y="2705100"/>
            <a:ext cx="7350918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Matchs en Équipe</a:t>
            </a:r>
            <a:endParaRPr/>
          </a:p>
        </p:txBody>
      </p:sp>
      <p:sp>
        <p:nvSpPr>
          <p:cNvPr id="210" name="Google Shape;210;p11"/>
          <p:cNvSpPr txBox="1"/>
          <p:nvPr/>
        </p:nvSpPr>
        <p:spPr>
          <a:xfrm>
            <a:off x="2208609" y="4143375"/>
            <a:ext cx="7774781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Défendre les couleurs de son club au sein d'un collectif uni et motivé.</a:t>
            </a: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4570879" y="2061602"/>
            <a:ext cx="3039036" cy="421902"/>
          </a:xfrm>
          <a:prstGeom prst="roundRect">
            <a:avLst>
              <a:gd fmla="val 50000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1"/>
          <p:cNvSpPr txBox="1"/>
          <p:nvPr/>
        </p:nvSpPr>
        <p:spPr>
          <a:xfrm>
            <a:off x="5353610" y="2129957"/>
            <a:ext cx="148477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ÉTAPE </a:t>
            </a: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endParaRPr b="1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/>
          <p:cNvSpPr/>
          <p:nvPr/>
        </p:nvSpPr>
        <p:spPr>
          <a:xfrm>
            <a:off x="571500" y="1057275"/>
            <a:ext cx="5334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18" name="Google Shape;2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6500" y="0"/>
            <a:ext cx="5905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/>
          <p:cNvSpPr txBox="1"/>
          <p:nvPr/>
        </p:nvSpPr>
        <p:spPr>
          <a:xfrm>
            <a:off x="571500" y="476250"/>
            <a:ext cx="5700712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Rencontres par Équipe</a:t>
            </a:r>
            <a:endParaRPr/>
          </a:p>
        </p:txBody>
      </p:sp>
      <p:sp>
        <p:nvSpPr>
          <p:cNvPr id="220" name="Google Shape;220;p12"/>
          <p:cNvSpPr txBox="1"/>
          <p:nvPr/>
        </p:nvSpPr>
        <p:spPr>
          <a:xfrm>
            <a:off x="1938337" y="1371600"/>
            <a:ext cx="3412926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L'expérience collective</a:t>
            </a:r>
            <a:endParaRPr/>
          </a:p>
        </p:txBody>
      </p:sp>
      <p:sp>
        <p:nvSpPr>
          <p:cNvPr id="221" name="Google Shape;221;p12"/>
          <p:cNvSpPr txBox="1"/>
          <p:nvPr/>
        </p:nvSpPr>
        <p:spPr>
          <a:xfrm>
            <a:off x="571500" y="1819275"/>
            <a:ext cx="54292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Format des rencontres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Plusieurs matchs consécutifs (simples et doubles) organisés le mercredi ou le week-end contre d'autres clubs de la région.</a:t>
            </a:r>
            <a:endParaRPr/>
          </a:p>
        </p:txBody>
      </p:sp>
      <p:sp>
        <p:nvSpPr>
          <p:cNvPr id="222" name="Google Shape;222;p12"/>
          <p:cNvSpPr txBox="1"/>
          <p:nvPr/>
        </p:nvSpPr>
        <p:spPr>
          <a:xfrm>
            <a:off x="571500" y="2705100"/>
            <a:ext cx="5429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Niveau requis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Avoir validé les compétences de sa catégorie d'âge (couleur de terrain) et faire preuve d'engagement sportif.</a:t>
            </a:r>
            <a:endParaRPr/>
          </a:p>
        </p:txBody>
      </p:sp>
      <p:sp>
        <p:nvSpPr>
          <p:cNvPr id="223" name="Google Shape;223;p12"/>
          <p:cNvSpPr txBox="1"/>
          <p:nvPr/>
        </p:nvSpPr>
        <p:spPr>
          <a:xfrm>
            <a:off x="571500" y="3333750"/>
            <a:ext cx="5429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Esprit de club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Apprendre à encourager ses partenaires, partager la victoire et grandir ensemble.</a:t>
            </a:r>
            <a:endParaRPr/>
          </a:p>
        </p:txBody>
      </p:sp>
      <p:sp>
        <p:nvSpPr>
          <p:cNvPr id="224" name="Google Shape;224;p12"/>
          <p:cNvSpPr txBox="1"/>
          <p:nvPr/>
        </p:nvSpPr>
        <p:spPr>
          <a:xfrm>
            <a:off x="568544" y="4249182"/>
            <a:ext cx="2399794" cy="3693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Orange 8/10 ans</a:t>
            </a:r>
            <a:endParaRPr/>
          </a:p>
        </p:txBody>
      </p:sp>
      <p:sp>
        <p:nvSpPr>
          <p:cNvPr id="225" name="Google Shape;225;p12"/>
          <p:cNvSpPr txBox="1"/>
          <p:nvPr/>
        </p:nvSpPr>
        <p:spPr>
          <a:xfrm>
            <a:off x="3136379" y="4249181"/>
            <a:ext cx="2399794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Vert 8/10 ans</a:t>
            </a:r>
            <a:endParaRPr/>
          </a:p>
        </p:txBody>
      </p:sp>
      <p:sp>
        <p:nvSpPr>
          <p:cNvPr id="226" name="Google Shape;226;p12"/>
          <p:cNvSpPr txBox="1"/>
          <p:nvPr/>
        </p:nvSpPr>
        <p:spPr>
          <a:xfrm>
            <a:off x="568542" y="4771098"/>
            <a:ext cx="2399794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Vert 11/12 ans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3136377" y="4771097"/>
            <a:ext cx="2399794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Jaune 11/12 ans</a:t>
            </a:r>
            <a:endParaRPr/>
          </a:p>
        </p:txBody>
      </p:sp>
      <p:sp>
        <p:nvSpPr>
          <p:cNvPr id="228" name="Google Shape;228;p12"/>
          <p:cNvSpPr txBox="1"/>
          <p:nvPr/>
        </p:nvSpPr>
        <p:spPr>
          <a:xfrm>
            <a:off x="1768951" y="5293015"/>
            <a:ext cx="2399794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Jaune 13/14 ans</a:t>
            </a:r>
            <a:endParaRPr/>
          </a:p>
        </p:txBody>
      </p:sp>
      <p:sp>
        <p:nvSpPr>
          <p:cNvPr id="229" name="Google Shape;229;p12"/>
          <p:cNvSpPr txBox="1"/>
          <p:nvPr/>
        </p:nvSpPr>
        <p:spPr>
          <a:xfrm>
            <a:off x="1768950" y="5814933"/>
            <a:ext cx="2399794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Jaune 15/18 ans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5667375" y="3857625"/>
            <a:ext cx="857250" cy="476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 txBox="1"/>
          <p:nvPr/>
        </p:nvSpPr>
        <p:spPr>
          <a:xfrm>
            <a:off x="1676697" y="2705100"/>
            <a:ext cx="88386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Tournois Homologués</a:t>
            </a:r>
            <a:endParaRPr/>
          </a:p>
        </p:txBody>
      </p:sp>
      <p:sp>
        <p:nvSpPr>
          <p:cNvPr id="236" name="Google Shape;236;p13"/>
          <p:cNvSpPr txBox="1"/>
          <p:nvPr/>
        </p:nvSpPr>
        <p:spPr>
          <a:xfrm>
            <a:off x="1893093" y="4143375"/>
            <a:ext cx="8405812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Le circuit individuel officiel : s'inscrire, performer et suivre sa progression.</a:t>
            </a:r>
            <a:endParaRPr/>
          </a:p>
        </p:txBody>
      </p:sp>
      <p:sp>
        <p:nvSpPr>
          <p:cNvPr id="237" name="Google Shape;237;p13"/>
          <p:cNvSpPr/>
          <p:nvPr/>
        </p:nvSpPr>
        <p:spPr>
          <a:xfrm>
            <a:off x="4570879" y="2061602"/>
            <a:ext cx="3039036" cy="421902"/>
          </a:xfrm>
          <a:prstGeom prst="roundRect">
            <a:avLst>
              <a:gd fmla="val 50000" name="adj"/>
            </a:avLst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3"/>
          <p:cNvSpPr txBox="1"/>
          <p:nvPr/>
        </p:nvSpPr>
        <p:spPr>
          <a:xfrm>
            <a:off x="5353610" y="2129957"/>
            <a:ext cx="148477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ÉTAPE </a:t>
            </a:r>
            <a:r>
              <a:rPr b="1"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endParaRPr b="1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44" name="Google Shape;2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4500" y="2352675"/>
            <a:ext cx="30480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5" name="Google Shape;2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71650" y="2409825"/>
            <a:ext cx="2933700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4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Tournois &amp; Ten'Up</a:t>
            </a:r>
            <a:endParaRPr/>
          </a:p>
        </p:txBody>
      </p:sp>
      <p:sp>
        <p:nvSpPr>
          <p:cNvPr id="247" name="Google Shape;247;p14"/>
          <p:cNvSpPr txBox="1"/>
          <p:nvPr/>
        </p:nvSpPr>
        <p:spPr>
          <a:xfrm>
            <a:off x="6286500" y="2709862"/>
            <a:ext cx="59055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Déroulement via l'application Ten'Up</a:t>
            </a:r>
            <a:endParaRPr/>
          </a:p>
        </p:txBody>
      </p:sp>
      <p:sp>
        <p:nvSpPr>
          <p:cNvPr id="248" name="Google Shape;248;p14"/>
          <p:cNvSpPr txBox="1"/>
          <p:nvPr/>
        </p:nvSpPr>
        <p:spPr>
          <a:xfrm>
            <a:off x="6286500" y="3157537"/>
            <a:ext cx="5429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1. Recherche &amp; Inscription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Trouver les tournois ou TMC (Tournois Multi-Chances) organisés autour du club par catégorie d'âge.</a:t>
            </a:r>
            <a:endParaRPr/>
          </a:p>
        </p:txBody>
      </p:sp>
      <p:sp>
        <p:nvSpPr>
          <p:cNvPr id="249" name="Google Shape;249;p14"/>
          <p:cNvSpPr txBox="1"/>
          <p:nvPr/>
        </p:nvSpPr>
        <p:spPr>
          <a:xfrm>
            <a:off x="6286500" y="3786187"/>
            <a:ext cx="5429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2. Convocation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Réception des horaires de matchs et suivi des tableaux en temps réel.</a:t>
            </a:r>
            <a:endParaRPr/>
          </a:p>
        </p:txBody>
      </p:sp>
      <p:sp>
        <p:nvSpPr>
          <p:cNvPr id="250" name="Google Shape;250;p14"/>
          <p:cNvSpPr txBox="1"/>
          <p:nvPr/>
        </p:nvSpPr>
        <p:spPr>
          <a:xfrm>
            <a:off x="6286500" y="4414837"/>
            <a:ext cx="54292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3. Palmarès &amp; Classement :</a:t>
            </a:r>
            <a:r>
              <a:rPr b="0" i="0" lang="en-US" sz="1350" u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Consultation automatique des résultats et évolution du classement officiel mensuel.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571500" y="2552700"/>
            <a:ext cx="5334000" cy="1875512"/>
          </a:xfrm>
          <a:prstGeom prst="roundRect">
            <a:avLst>
              <a:gd fmla="val 43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6286500" y="2552700"/>
            <a:ext cx="5334000" cy="1875512"/>
          </a:xfrm>
          <a:prstGeom prst="roundRect">
            <a:avLst>
              <a:gd fmla="val 43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866775" y="3257550"/>
            <a:ext cx="3295650" cy="1905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6581775" y="3257550"/>
            <a:ext cx="3181350" cy="1905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5"/>
          <p:cNvSpPr txBox="1"/>
          <p:nvPr/>
        </p:nvSpPr>
        <p:spPr>
          <a:xfrm>
            <a:off x="571500" y="476250"/>
            <a:ext cx="11620500" cy="3924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5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LES DIFFERENTS TOURNOI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5"/>
          <p:cNvSpPr txBox="1"/>
          <p:nvPr/>
        </p:nvSpPr>
        <p:spPr>
          <a:xfrm>
            <a:off x="574501" y="2879290"/>
            <a:ext cx="405104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0480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Tournoi Multi-Chances (TMC)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5"/>
          <p:cNvSpPr txBox="1"/>
          <p:nvPr/>
        </p:nvSpPr>
        <p:spPr>
          <a:xfrm>
            <a:off x="866775" y="3390900"/>
            <a:ext cx="2888611" cy="23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Faire plusieurs matchs en 1 ou 2 jours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5"/>
          <p:cNvSpPr txBox="1"/>
          <p:nvPr/>
        </p:nvSpPr>
        <p:spPr>
          <a:xfrm>
            <a:off x="866775" y="3762375"/>
            <a:ext cx="4254152" cy="492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PRINCIPALE FORMULE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 POUR LES TOURNOIS BALLES ORANGES /  VERTES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5"/>
          <p:cNvSpPr txBox="1"/>
          <p:nvPr/>
        </p:nvSpPr>
        <p:spPr>
          <a:xfrm>
            <a:off x="6289501" y="2837537"/>
            <a:ext cx="344043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33375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Tournoi Classique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5"/>
          <p:cNvSpPr txBox="1"/>
          <p:nvPr/>
        </p:nvSpPr>
        <p:spPr>
          <a:xfrm>
            <a:off x="6581775" y="3390900"/>
            <a:ext cx="2465419" cy="236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Tournoi sur une période donnée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5"/>
          <p:cNvSpPr txBox="1"/>
          <p:nvPr/>
        </p:nvSpPr>
        <p:spPr>
          <a:xfrm>
            <a:off x="6581775" y="3762375"/>
            <a:ext cx="4838700" cy="485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Si l'enfant perd, le tournoi s'arrête.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Adapté pour les enfants ayant l'habitude des matchs officiels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"/>
          <p:cNvSpPr txBox="1"/>
          <p:nvPr/>
        </p:nvSpPr>
        <p:spPr>
          <a:xfrm>
            <a:off x="1615610" y="2878038"/>
            <a:ext cx="8960787" cy="641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350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TUTORIEL INSCRIPTION TOURNOI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4724414" y="3788349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Recherche tournoi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571500" y="27193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2988766" y="27193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5806975" y="27193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023770" y="27193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571500" y="32908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2988766" y="32908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806975" y="32908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8023770" y="32908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571500" y="38623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2988766" y="38623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5806975" y="38623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23770" y="38623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571500" y="44338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2988766" y="44338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5806975" y="44338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023770" y="44338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571500" y="50053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2988766" y="50053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5806975" y="50053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8023770" y="50053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571500" y="5576887"/>
            <a:ext cx="241726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2988766" y="5576887"/>
            <a:ext cx="28182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5806975" y="5576887"/>
            <a:ext cx="22167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8023770" y="5576887"/>
            <a:ext cx="359672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17"/>
          <p:cNvGraphicFramePr/>
          <p:nvPr/>
        </p:nvGraphicFramePr>
        <p:xfrm>
          <a:off x="571500" y="2162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{F63EB7BB-5BCC-4085-BC7A-F3523EDBFEF8}</a:tableStyleId>
              </a:tblPr>
              <a:tblGrid>
                <a:gridCol w="2417275"/>
                <a:gridCol w="2818200"/>
                <a:gridCol w="2216800"/>
                <a:gridCol w="3596725"/>
              </a:tblGrid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Format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Cadre &amp; Lieu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Homologation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Objectif Principal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Plateau Club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Au club avec le coach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Non (Pédagogique)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Découverte du match &amp; plaisir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Match Défi Amical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Entre copains du club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Autonomie &amp; entraînement libre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Match Libre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Au club 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Oui (Ten'Up)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Premiers points de classement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Championnat Équipe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Interclubs (Aller / Retour)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Oui (FFT)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Esprit d'équipe &amp; cohésion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Tournoi / TMC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Clubs organisateurs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Oui (FFT)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350" u="none" cap="none" strike="noStrik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Compétition individuelle officielle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3" name="Google Shape;303;p17"/>
          <p:cNvSpPr txBox="1"/>
          <p:nvPr/>
        </p:nvSpPr>
        <p:spPr>
          <a:xfrm>
            <a:off x="571500" y="476250"/>
            <a:ext cx="11620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Synthèse des Formats de Jeu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8"/>
          <p:cNvSpPr/>
          <p:nvPr/>
        </p:nvSpPr>
        <p:spPr>
          <a:xfrm>
            <a:off x="5010150" y="476250"/>
            <a:ext cx="2171700" cy="276225"/>
          </a:xfrm>
          <a:prstGeom prst="roundRect">
            <a:avLst>
              <a:gd fmla="val 50000" name="adj"/>
            </a:avLst>
          </a:prstGeom>
          <a:solidFill>
            <a:srgbClr val="E0F2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8"/>
          <p:cNvSpPr/>
          <p:nvPr/>
        </p:nvSpPr>
        <p:spPr>
          <a:xfrm>
            <a:off x="3884960" y="2744113"/>
            <a:ext cx="5591175" cy="533400"/>
          </a:xfrm>
          <a:prstGeom prst="roundRect">
            <a:avLst>
              <a:gd fmla="val 500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10" name="Google Shape;3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2550" y="552450"/>
            <a:ext cx="142875" cy="133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1" name="Google Shape;31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3312" y="2914650"/>
            <a:ext cx="1428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8"/>
          <p:cNvSpPr txBox="1"/>
          <p:nvPr/>
        </p:nvSpPr>
        <p:spPr>
          <a:xfrm>
            <a:off x="4891087" y="533400"/>
            <a:ext cx="240982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>
                <a:solidFill>
                  <a:srgbClr val="0284C7"/>
                </a:solidFill>
                <a:latin typeface="Lato"/>
                <a:ea typeface="Lato"/>
                <a:cs typeface="Lato"/>
                <a:sym typeface="Lato"/>
              </a:rPr>
              <a:t>BONNE SAISON TENNIS</a:t>
            </a:r>
            <a:endParaRPr/>
          </a:p>
        </p:txBody>
      </p:sp>
      <p:sp>
        <p:nvSpPr>
          <p:cNvPr id="313" name="Google Shape;313;p18"/>
          <p:cNvSpPr txBox="1"/>
          <p:nvPr/>
        </p:nvSpPr>
        <p:spPr>
          <a:xfrm>
            <a:off x="-404812" y="895350"/>
            <a:ext cx="13001625" cy="904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Des Questions ?</a:t>
            </a:r>
            <a:endParaRPr/>
          </a:p>
        </p:txBody>
      </p:sp>
      <p:sp>
        <p:nvSpPr>
          <p:cNvPr id="314" name="Google Shape;314;p18"/>
          <p:cNvSpPr txBox="1"/>
          <p:nvPr/>
        </p:nvSpPr>
        <p:spPr>
          <a:xfrm>
            <a:off x="-404812" y="1943100"/>
            <a:ext cx="130016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L'équipe pédagogique du club est à votre disposition pour orienter votre enfant.</a:t>
            </a:r>
            <a:endParaRPr/>
          </a:p>
        </p:txBody>
      </p:sp>
      <p:sp>
        <p:nvSpPr>
          <p:cNvPr id="315" name="Google Shape;315;p18"/>
          <p:cNvSpPr txBox="1"/>
          <p:nvPr/>
        </p:nvSpPr>
        <p:spPr>
          <a:xfrm>
            <a:off x="4051405" y="2851236"/>
            <a:ext cx="3233257" cy="3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Coach thomas - 07 68 98 91 72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